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1"/>
  </p:notesMasterIdLst>
  <p:sldIdLst>
    <p:sldId id="256" r:id="rId2"/>
    <p:sldId id="257" r:id="rId3"/>
    <p:sldId id="258" r:id="rId4"/>
    <p:sldId id="270" r:id="rId5"/>
    <p:sldId id="271" r:id="rId6"/>
    <p:sldId id="269" r:id="rId7"/>
    <p:sldId id="272" r:id="rId8"/>
    <p:sldId id="259" r:id="rId9"/>
    <p:sldId id="260" r:id="rId10"/>
    <p:sldId id="268" r:id="rId11"/>
    <p:sldId id="263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61" r:id="rId22"/>
    <p:sldId id="265" r:id="rId23"/>
    <p:sldId id="266" r:id="rId24"/>
    <p:sldId id="282" r:id="rId25"/>
    <p:sldId id="284" r:id="rId26"/>
    <p:sldId id="267" r:id="rId27"/>
    <p:sldId id="283" r:id="rId28"/>
    <p:sldId id="285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4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printerSettings" Target="printerSettings/printerSettings1.bin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EDDA1-CAAA-1C4B-A90F-87DEC827E3C3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1A05E-C17E-3C46-BC85-E2240CC1FA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696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61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75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71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8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3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31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8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28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107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49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019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66AD8-BC4A-4004-9882-414398D930CA}" type="datetimeFigureOut">
              <a:rPr lang="en-US" smtClean="0"/>
              <a:t>22/10/15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hyperlink" Target="http://depressaoepoesia.ning.com/profiles/blogs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bengalalegal.com/" TargetMode="External"/><Relationship Id="rId3" Type="http://schemas.openxmlformats.org/officeDocument/2006/relationships/hyperlink" Target="http://www.w3c.br/pub/Materiais/PublicacoesW3C/cartilha-w3cbr-acessibilidade-web-fasciculo-I.htm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liliansimao@gmail.com" TargetMode="External"/><Relationship Id="rId3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Acessibilidade</a:t>
            </a:r>
            <a:r>
              <a:rPr lang="en-US" dirty="0" smtClean="0"/>
              <a:t>, </a:t>
            </a:r>
            <a:r>
              <a:rPr lang="en-US" dirty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fazer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garantir</a:t>
            </a:r>
            <a:r>
              <a:rPr lang="en-US" dirty="0" smtClean="0"/>
              <a:t> </a:t>
            </a:r>
            <a:r>
              <a:rPr lang="en-US" dirty="0" err="1" smtClean="0"/>
              <a:t>isso</a:t>
            </a:r>
            <a:r>
              <a:rPr lang="en-US" dirty="0" smtClean="0"/>
              <a:t>?</a:t>
            </a:r>
            <a:r>
              <a:rPr lang="en-US" dirty="0"/>
              <a:t>	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2" y="4699000"/>
            <a:ext cx="84328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94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IBGE(2010)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275418"/>
            <a:ext cx="7874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500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Problemas</a:t>
            </a:r>
            <a:r>
              <a:rPr lang="en-US" dirty="0" smtClean="0"/>
              <a:t> </a:t>
            </a:r>
            <a:r>
              <a:rPr lang="en-US" dirty="0" err="1" smtClean="0"/>
              <a:t>associados</a:t>
            </a:r>
            <a:r>
              <a:rPr lang="en-US" dirty="0" smtClean="0"/>
              <a:t> a </a:t>
            </a:r>
            <a:r>
              <a:rPr lang="en-US" dirty="0" err="1" smtClean="0"/>
              <a:t>visão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Daltonismo</a:t>
            </a:r>
            <a:endParaRPr lang="en-US" dirty="0" smtClean="0"/>
          </a:p>
          <a:p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Visão</a:t>
            </a:r>
            <a:endParaRPr lang="en-US" dirty="0" smtClean="0"/>
          </a:p>
          <a:p>
            <a:r>
              <a:rPr lang="en-US" dirty="0" err="1" smtClean="0"/>
              <a:t>Cegueira</a:t>
            </a:r>
            <a:r>
              <a:rPr lang="en-US" dirty="0" smtClean="0"/>
              <a:t> total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497" y="3049665"/>
            <a:ext cx="5712503" cy="380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24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Daltonismo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418924" y="1600200"/>
            <a:ext cx="4267875" cy="4525963"/>
          </a:xfrm>
        </p:spPr>
        <p:txBody>
          <a:bodyPr/>
          <a:lstStyle/>
          <a:p>
            <a:r>
              <a:rPr lang="en-US" dirty="0" err="1" smtClean="0"/>
              <a:t>Cegueira</a:t>
            </a:r>
            <a:r>
              <a:rPr lang="en-US" dirty="0" smtClean="0"/>
              <a:t> das cores</a:t>
            </a:r>
            <a:endParaRPr lang="en-US" dirty="0" smtClean="0"/>
          </a:p>
          <a:p>
            <a:r>
              <a:rPr lang="en-US" dirty="0" err="1" smtClean="0"/>
              <a:t>Principalmente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homens</a:t>
            </a:r>
            <a:endParaRPr lang="en-US" dirty="0" smtClean="0"/>
          </a:p>
          <a:p>
            <a:r>
              <a:rPr lang="en-US" dirty="0" smtClean="0"/>
              <a:t>8% </a:t>
            </a:r>
            <a:r>
              <a:rPr lang="en-US" dirty="0" err="1" smtClean="0"/>
              <a:t>popula</a:t>
            </a:r>
            <a:r>
              <a:rPr lang="en-US" dirty="0" err="1" smtClean="0"/>
              <a:t>ção</a:t>
            </a:r>
            <a:r>
              <a:rPr lang="en-US" dirty="0" smtClean="0"/>
              <a:t> </a:t>
            </a:r>
            <a:r>
              <a:rPr lang="en-US" dirty="0" err="1" smtClean="0"/>
              <a:t>masculina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063" y="2388313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76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Tipos</a:t>
            </a:r>
            <a:r>
              <a:rPr lang="en-US" dirty="0" smtClean="0"/>
              <a:t> de </a:t>
            </a:r>
            <a:r>
              <a:rPr lang="en-US" dirty="0" err="1" smtClean="0"/>
              <a:t>Daltonismo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441" y="1344204"/>
            <a:ext cx="5637045" cy="534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567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Exemplos</a:t>
            </a:r>
            <a:r>
              <a:rPr lang="en-US" dirty="0" smtClean="0"/>
              <a:t> </a:t>
            </a:r>
            <a:r>
              <a:rPr lang="en-US" dirty="0" err="1" smtClean="0"/>
              <a:t>pr</a:t>
            </a:r>
            <a:r>
              <a:rPr lang="en-US" dirty="0" err="1" smtClean="0"/>
              <a:t>áticos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706" y="2662356"/>
            <a:ext cx="6962578" cy="152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24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901" y="3083995"/>
            <a:ext cx="5538325" cy="36258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13266" b="33289"/>
          <a:stretch/>
        </p:blipFill>
        <p:spPr>
          <a:xfrm>
            <a:off x="0" y="181412"/>
            <a:ext cx="7981428" cy="292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99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Vis</a:t>
            </a:r>
            <a:r>
              <a:rPr lang="en-US" dirty="0" err="1" smtClean="0"/>
              <a:t>ão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27208"/>
            <a:ext cx="4143147" cy="3119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779" y="1535335"/>
            <a:ext cx="3051712" cy="4589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256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Vis</a:t>
            </a:r>
            <a:r>
              <a:rPr lang="en-US" dirty="0" err="1" smtClean="0"/>
              <a:t>ão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85" y="1847889"/>
            <a:ext cx="6017710" cy="37110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225" y="1417638"/>
            <a:ext cx="369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 </a:t>
            </a:r>
            <a:r>
              <a:rPr lang="en-US" dirty="0" err="1" smtClean="0"/>
              <a:t>óculos</a:t>
            </a:r>
            <a:r>
              <a:rPr lang="en-US" dirty="0" smtClean="0"/>
              <a:t> – </a:t>
            </a:r>
            <a:r>
              <a:rPr lang="en-US" dirty="0" smtClean="0"/>
              <a:t>1-2 metros de </a:t>
            </a:r>
            <a:r>
              <a:rPr lang="en-US" dirty="0" err="1" smtClean="0"/>
              <a:t>dist</a:t>
            </a:r>
            <a:r>
              <a:rPr lang="en-US" dirty="0" err="1" smtClean="0"/>
              <a:t>ância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530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Vis</a:t>
            </a:r>
            <a:r>
              <a:rPr lang="en-US" dirty="0" err="1" smtClean="0"/>
              <a:t>ão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7225" y="1417638"/>
            <a:ext cx="4866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 </a:t>
            </a:r>
            <a:r>
              <a:rPr lang="en-US" dirty="0" err="1" smtClean="0"/>
              <a:t>óculos</a:t>
            </a:r>
            <a:r>
              <a:rPr lang="en-US" dirty="0" smtClean="0"/>
              <a:t> – </a:t>
            </a:r>
            <a:r>
              <a:rPr lang="en-US" dirty="0" smtClean="0"/>
              <a:t>1 metro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meio</a:t>
            </a:r>
            <a:r>
              <a:rPr lang="en-US" dirty="0" smtClean="0"/>
              <a:t> metro de </a:t>
            </a:r>
            <a:r>
              <a:rPr lang="en-US" dirty="0" err="1" smtClean="0"/>
              <a:t>dist</a:t>
            </a:r>
            <a:r>
              <a:rPr lang="en-US" dirty="0" err="1" smtClean="0"/>
              <a:t>ância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25" y="2175614"/>
            <a:ext cx="5045117" cy="407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70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 smtClean="0"/>
              <a:t>Vis</a:t>
            </a:r>
            <a:r>
              <a:rPr lang="en-US" dirty="0" err="1" smtClean="0"/>
              <a:t>ão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7225" y="1417638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óculos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853" y="1881758"/>
            <a:ext cx="5395753" cy="42409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7225" y="6159205"/>
            <a:ext cx="5557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/>
              <a:t>: </a:t>
            </a:r>
            <a:r>
              <a:rPr lang="en-US" dirty="0">
                <a:hlinkClick r:id="rId3"/>
              </a:rPr>
              <a:t>http://depressaoepoesia.ning.com/profiles/blogs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r>
              <a:rPr lang="en-US" dirty="0" err="1" smtClean="0"/>
              <a:t>baixa</a:t>
            </a:r>
            <a:r>
              <a:rPr lang="en-US" dirty="0" err="1"/>
              <a:t>-visao-um-guia-completo?xg_source</a:t>
            </a:r>
            <a:r>
              <a:rPr lang="en-US" dirty="0"/>
              <a:t>=activity</a:t>
            </a:r>
          </a:p>
        </p:txBody>
      </p:sp>
    </p:spTree>
    <p:extLst>
      <p:ext uri="{BB962C8B-B14F-4D97-AF65-F5344CB8AC3E}">
        <p14:creationId xmlns:p14="http://schemas.microsoft.com/office/powerpoint/2010/main" val="3408177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Quem</a:t>
            </a:r>
            <a:r>
              <a:rPr lang="en-US" dirty="0" smtClean="0"/>
              <a:t> </a:t>
            </a:r>
            <a:r>
              <a:rPr lang="en-US" dirty="0" err="1" smtClean="0"/>
              <a:t>sou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683" y="1382550"/>
            <a:ext cx="7057645" cy="5206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17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Cegueira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110" y="1645180"/>
            <a:ext cx="6392378" cy="414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3850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Tecnologias</a:t>
            </a:r>
            <a:r>
              <a:rPr lang="en-US" dirty="0" smtClean="0"/>
              <a:t> </a:t>
            </a:r>
            <a:r>
              <a:rPr lang="en-US" dirty="0" err="1" smtClean="0"/>
              <a:t>Assistivas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São </a:t>
            </a:r>
            <a:r>
              <a:rPr lang="en-US" dirty="0" err="1" smtClean="0"/>
              <a:t>aquelas</a:t>
            </a:r>
            <a:r>
              <a:rPr lang="en-US" dirty="0" smtClean="0"/>
              <a:t> </a:t>
            </a:r>
            <a:r>
              <a:rPr lang="en-US" dirty="0" err="1" smtClean="0"/>
              <a:t>usadas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pessoas</a:t>
            </a:r>
            <a:r>
              <a:rPr lang="en-US" dirty="0" smtClean="0"/>
              <a:t> com </a:t>
            </a:r>
            <a:r>
              <a:rPr lang="en-US" dirty="0" err="1" smtClean="0"/>
              <a:t>deficiência</a:t>
            </a:r>
            <a:r>
              <a:rPr lang="en-US" dirty="0" smtClean="0"/>
              <a:t> e/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mobilidade</a:t>
            </a:r>
            <a:r>
              <a:rPr lang="en-US" dirty="0" smtClean="0"/>
              <a:t> </a:t>
            </a:r>
            <a:r>
              <a:rPr lang="en-US" dirty="0" err="1" smtClean="0"/>
              <a:t>reduzida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realização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tarefa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2298" y="2792057"/>
            <a:ext cx="2651702" cy="406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29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Leitores</a:t>
            </a:r>
            <a:r>
              <a:rPr lang="en-US" dirty="0" smtClean="0"/>
              <a:t> de </a:t>
            </a:r>
            <a:r>
              <a:rPr lang="en-US" dirty="0" err="1" smtClean="0"/>
              <a:t>Tela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142" t="13232" r="74059" b="67391"/>
          <a:stretch/>
        </p:blipFill>
        <p:spPr>
          <a:xfrm>
            <a:off x="457200" y="2767521"/>
            <a:ext cx="2762799" cy="17681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104" t="34909" r="75585" b="44503"/>
          <a:stretch/>
        </p:blipFill>
        <p:spPr>
          <a:xfrm>
            <a:off x="3556000" y="2655769"/>
            <a:ext cx="2322286" cy="18799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578" t="57074" r="76064" b="23915"/>
          <a:stretch/>
        </p:blipFill>
        <p:spPr>
          <a:xfrm>
            <a:off x="5878286" y="2688123"/>
            <a:ext cx="2808514" cy="19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436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4939"/>
            <a:ext cx="8229600" cy="1143000"/>
          </a:xfrm>
        </p:spPr>
        <p:txBody>
          <a:bodyPr/>
          <a:lstStyle/>
          <a:p>
            <a:r>
              <a:rPr lang="en-US" dirty="0" err="1" smtClean="0"/>
              <a:t>Lente</a:t>
            </a:r>
            <a:r>
              <a:rPr lang="en-US" dirty="0" smtClean="0"/>
              <a:t> de </a:t>
            </a:r>
            <a:r>
              <a:rPr lang="en-US" dirty="0" err="1" smtClean="0"/>
              <a:t>Aumento</a:t>
            </a:r>
            <a:r>
              <a:rPr lang="en-US" dirty="0" smtClean="0"/>
              <a:t>(</a:t>
            </a:r>
            <a:r>
              <a:rPr lang="en-US" dirty="0" err="1" smtClean="0"/>
              <a:t>Lupa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143"/>
            <a:ext cx="4787487" cy="32696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600" y="3403600"/>
            <a:ext cx="61214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999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Tecnologia</a:t>
            </a:r>
            <a:r>
              <a:rPr lang="en-US" dirty="0" smtClean="0"/>
              <a:t> </a:t>
            </a:r>
            <a:r>
              <a:rPr lang="en-US" dirty="0" err="1" smtClean="0"/>
              <a:t>Assistivas</a:t>
            </a:r>
            <a:r>
              <a:rPr lang="en-US" dirty="0" smtClean="0"/>
              <a:t> x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Acess</a:t>
            </a:r>
            <a:r>
              <a:rPr lang="en-US" dirty="0" err="1" smtClean="0"/>
              <a:t>íveis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Tecnologias</a:t>
            </a:r>
            <a:r>
              <a:rPr lang="en-US" dirty="0" smtClean="0"/>
              <a:t> </a:t>
            </a:r>
            <a:r>
              <a:rPr lang="en-US" dirty="0" err="1" smtClean="0"/>
              <a:t>Assistivas</a:t>
            </a:r>
            <a:r>
              <a:rPr lang="en-US" dirty="0" smtClean="0"/>
              <a:t> – </a:t>
            </a:r>
            <a:r>
              <a:rPr lang="en-US" dirty="0" err="1" smtClean="0"/>
              <a:t>quem</a:t>
            </a:r>
            <a:r>
              <a:rPr lang="en-US" dirty="0" smtClean="0"/>
              <a:t> </a:t>
            </a:r>
            <a:r>
              <a:rPr lang="en-US" dirty="0" err="1" smtClean="0"/>
              <a:t>desenvolve</a:t>
            </a:r>
            <a:r>
              <a:rPr lang="en-US" dirty="0" smtClean="0"/>
              <a:t> </a:t>
            </a:r>
            <a:r>
              <a:rPr lang="en-US" dirty="0" err="1" smtClean="0"/>
              <a:t>s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pessoas</a:t>
            </a:r>
            <a:r>
              <a:rPr lang="en-US" dirty="0" smtClean="0"/>
              <a:t> com </a:t>
            </a:r>
            <a:r>
              <a:rPr lang="en-US" dirty="0" err="1" smtClean="0"/>
              <a:t>objetivo</a:t>
            </a:r>
            <a:r>
              <a:rPr lang="en-US" dirty="0" smtClean="0"/>
              <a:t> </a:t>
            </a:r>
            <a:r>
              <a:rPr lang="en-US" dirty="0" err="1" smtClean="0"/>
              <a:t>direto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atender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deficientes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Acess</a:t>
            </a:r>
            <a:r>
              <a:rPr lang="en-US" dirty="0" err="1" smtClean="0"/>
              <a:t>íveis</a:t>
            </a:r>
            <a:r>
              <a:rPr lang="en-US" dirty="0" smtClean="0"/>
              <a:t> – </a:t>
            </a:r>
            <a:r>
              <a:rPr lang="en-US" dirty="0" err="1" smtClean="0"/>
              <a:t>responsabilidade</a:t>
            </a:r>
            <a:r>
              <a:rPr lang="en-US" dirty="0" smtClean="0"/>
              <a:t> de </a:t>
            </a:r>
            <a:r>
              <a:rPr lang="en-US" dirty="0" err="1" smtClean="0"/>
              <a:t>todos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desenvolvedores</a:t>
            </a:r>
            <a:r>
              <a:rPr lang="en-US" dirty="0" smtClean="0"/>
              <a:t> de </a:t>
            </a:r>
            <a:r>
              <a:rPr lang="en-US" dirty="0" err="1" smtClean="0"/>
              <a:t>sofware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951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2046" t="6098"/>
          <a:stretch/>
        </p:blipFill>
        <p:spPr>
          <a:xfrm>
            <a:off x="33420" y="207328"/>
            <a:ext cx="9110580" cy="607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1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Como </a:t>
            </a:r>
            <a:r>
              <a:rPr lang="en-US" dirty="0" err="1" smtClean="0"/>
              <a:t>desenvolver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garantam</a:t>
            </a:r>
            <a:r>
              <a:rPr lang="en-US" dirty="0" smtClean="0"/>
              <a:t> o </a:t>
            </a:r>
            <a:r>
              <a:rPr lang="en-US" dirty="0" err="1" smtClean="0"/>
              <a:t>acesso</a:t>
            </a:r>
            <a:r>
              <a:rPr lang="en-US" dirty="0" smtClean="0"/>
              <a:t> a </a:t>
            </a:r>
            <a:r>
              <a:rPr lang="en-US" dirty="0" err="1" smtClean="0"/>
              <a:t>todos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</a:t>
            </a:r>
            <a:r>
              <a:rPr lang="en-US" dirty="0" err="1" smtClean="0"/>
              <a:t>levantamento</a:t>
            </a:r>
            <a:r>
              <a:rPr lang="en-US" dirty="0" smtClean="0"/>
              <a:t> de </a:t>
            </a:r>
            <a:r>
              <a:rPr lang="en-US" dirty="0" err="1" smtClean="0"/>
              <a:t>requisitos</a:t>
            </a:r>
            <a:r>
              <a:rPr lang="en-US" dirty="0" smtClean="0"/>
              <a:t>, </a:t>
            </a:r>
            <a:r>
              <a:rPr lang="en-US" dirty="0" err="1" smtClean="0"/>
              <a:t>conhecer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final, </a:t>
            </a:r>
            <a:r>
              <a:rPr lang="en-US" dirty="0" err="1" smtClean="0"/>
              <a:t>suas</a:t>
            </a:r>
            <a:r>
              <a:rPr lang="en-US" dirty="0" smtClean="0"/>
              <a:t> </a:t>
            </a:r>
            <a:r>
              <a:rPr lang="en-US" dirty="0" err="1" smtClean="0"/>
              <a:t>características</a:t>
            </a:r>
            <a:r>
              <a:rPr lang="en-US" dirty="0" smtClean="0"/>
              <a:t> e </a:t>
            </a:r>
            <a:r>
              <a:rPr lang="en-US" dirty="0" err="1" smtClean="0"/>
              <a:t>dificuldades</a:t>
            </a:r>
            <a:endParaRPr lang="en-US" dirty="0" smtClean="0"/>
          </a:p>
          <a:p>
            <a:r>
              <a:rPr lang="en-US" dirty="0" err="1" smtClean="0"/>
              <a:t>Prototipação</a:t>
            </a:r>
            <a:endParaRPr lang="en-US" dirty="0" smtClean="0"/>
          </a:p>
          <a:p>
            <a:r>
              <a:rPr lang="en-US" dirty="0" err="1" smtClean="0"/>
              <a:t>Teste</a:t>
            </a:r>
            <a:r>
              <a:rPr lang="en-US" dirty="0" smtClean="0"/>
              <a:t> com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usuários</a:t>
            </a:r>
            <a:r>
              <a:rPr lang="en-US" dirty="0" smtClean="0"/>
              <a:t> </a:t>
            </a:r>
            <a:r>
              <a:rPr lang="en-US" dirty="0" err="1" smtClean="0"/>
              <a:t>finais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494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informa</a:t>
            </a:r>
            <a:r>
              <a:rPr lang="en-US" dirty="0" err="1" smtClean="0"/>
              <a:t>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http://www.bengalalegal.com</a:t>
            </a:r>
            <a:r>
              <a:rPr lang="en-US" dirty="0" smtClean="0">
                <a:hlinkClick r:id="rId2"/>
              </a:rPr>
              <a:t>/</a:t>
            </a:r>
            <a:endParaRPr lang="en-US" dirty="0"/>
          </a:p>
          <a:p>
            <a:endParaRPr lang="en-US" dirty="0">
              <a:hlinkClick r:id="rId3"/>
            </a:endParaRPr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://www.w3c.br/pub/Materiais/PublicacoesW3C/cartilha-w3cbr-acessibilidade-web-fasciculo-</a:t>
            </a:r>
            <a:r>
              <a:rPr lang="en-US" dirty="0" smtClean="0">
                <a:hlinkClick r:id="rId3"/>
              </a:rPr>
              <a:t>I.html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3799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Perguntas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276" y="1526043"/>
            <a:ext cx="6851014" cy="392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930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err="1" smtClean="0"/>
              <a:t>Contato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liliansimao@gmail.com</a:t>
            </a: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2209800"/>
            <a:ext cx="6616700" cy="242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031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Acessibilidade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acessibilidade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err="1"/>
              <a:t>Acessibilidade</a:t>
            </a:r>
            <a:r>
              <a:rPr lang="en-US" dirty="0"/>
              <a:t> </a:t>
            </a:r>
            <a:r>
              <a:rPr lang="en-US" dirty="0" err="1"/>
              <a:t>envolve</a:t>
            </a:r>
            <a:r>
              <a:rPr lang="en-US" dirty="0"/>
              <a:t> </a:t>
            </a:r>
            <a:r>
              <a:rPr lang="en-US" dirty="0" err="1"/>
              <a:t>fazer</a:t>
            </a:r>
            <a:r>
              <a:rPr lang="en-US" dirty="0"/>
              <a:t> </a:t>
            </a:r>
            <a:r>
              <a:rPr lang="en-US" dirty="0" err="1"/>
              <a:t>compensações</a:t>
            </a:r>
            <a:r>
              <a:rPr lang="en-US" dirty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características</a:t>
            </a:r>
            <a:r>
              <a:rPr lang="en-US" dirty="0" smtClean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uma</a:t>
            </a:r>
            <a:r>
              <a:rPr lang="en-US" dirty="0"/>
              <a:t> </a:t>
            </a:r>
            <a:r>
              <a:rPr lang="en-US" dirty="0" err="1"/>
              <a:t>pessoa</a:t>
            </a:r>
            <a:r>
              <a:rPr lang="en-US" dirty="0"/>
              <a:t> </a:t>
            </a:r>
            <a:r>
              <a:rPr lang="en-US" dirty="0" err="1"/>
              <a:t>não</a:t>
            </a:r>
            <a:r>
              <a:rPr lang="en-US" dirty="0"/>
              <a:t> </a:t>
            </a:r>
            <a:r>
              <a:rPr lang="en-US" dirty="0" err="1"/>
              <a:t>pode</a:t>
            </a:r>
            <a:r>
              <a:rPr lang="en-US" dirty="0"/>
              <a:t> </a:t>
            </a:r>
            <a:r>
              <a:rPr lang="en-US" dirty="0" err="1" smtClean="0"/>
              <a:t>mudar</a:t>
            </a:r>
            <a:r>
              <a:rPr lang="en-US" dirty="0" smtClean="0"/>
              <a:t> </a:t>
            </a:r>
            <a:r>
              <a:rPr lang="en-US" dirty="0" err="1" smtClean="0"/>
              <a:t>facilmente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96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22" y="333629"/>
            <a:ext cx="7184870" cy="588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89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35" y="483736"/>
            <a:ext cx="7506686" cy="58367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7116" t="11009" b="9099"/>
          <a:stretch/>
        </p:blipFill>
        <p:spPr>
          <a:xfrm>
            <a:off x="1168934" y="4432101"/>
            <a:ext cx="1500850" cy="155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6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Legislação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1795819"/>
            <a:ext cx="8229600" cy="449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 smtClean="0"/>
              <a:t>A </a:t>
            </a:r>
            <a:r>
              <a:rPr lang="en-US" sz="2200" dirty="0"/>
              <a:t>principal </a:t>
            </a:r>
            <a:r>
              <a:rPr lang="en-US" sz="2200" dirty="0" err="1"/>
              <a:t>é</a:t>
            </a:r>
            <a:r>
              <a:rPr lang="en-US" sz="2200" dirty="0"/>
              <a:t> a Lei </a:t>
            </a:r>
            <a:r>
              <a:rPr lang="en-US" sz="2200" b="1" dirty="0"/>
              <a:t>10.098/2000 </a:t>
            </a:r>
            <a:r>
              <a:rPr lang="en-US" sz="2200" dirty="0"/>
              <a:t>e o </a:t>
            </a:r>
            <a:r>
              <a:rPr lang="en-US" sz="2200" dirty="0" err="1"/>
              <a:t>Decreto</a:t>
            </a:r>
            <a:r>
              <a:rPr lang="en-US" sz="2200" dirty="0"/>
              <a:t> </a:t>
            </a:r>
            <a:r>
              <a:rPr lang="en-US" sz="2200" b="1" dirty="0"/>
              <a:t>5296/2004</a:t>
            </a:r>
            <a:r>
              <a:rPr lang="en-US" sz="2200" dirty="0"/>
              <a:t>. </a:t>
            </a:r>
            <a:r>
              <a:rPr lang="en-US" sz="2200" dirty="0" err="1"/>
              <a:t>Porém</a:t>
            </a:r>
            <a:r>
              <a:rPr lang="en-US" sz="2200" dirty="0"/>
              <a:t> tem </a:t>
            </a:r>
            <a:r>
              <a:rPr lang="en-US" sz="2200" dirty="0" err="1"/>
              <a:t>outras</a:t>
            </a:r>
            <a:r>
              <a:rPr lang="en-US" sz="2200" dirty="0"/>
              <a:t> </a:t>
            </a:r>
            <a:r>
              <a:rPr lang="en-US" sz="2200" dirty="0" err="1"/>
              <a:t>diversas</a:t>
            </a:r>
            <a:r>
              <a:rPr lang="en-US" sz="2200" dirty="0"/>
              <a:t> Leis </a:t>
            </a:r>
            <a:r>
              <a:rPr lang="en-US" sz="2200" dirty="0" err="1"/>
              <a:t>mais</a:t>
            </a:r>
            <a:r>
              <a:rPr lang="en-US" sz="2200" dirty="0"/>
              <a:t> </a:t>
            </a:r>
            <a:r>
              <a:rPr lang="en-US" sz="2200" dirty="0" err="1"/>
              <a:t>específicas</a:t>
            </a:r>
            <a:r>
              <a:rPr lang="en-US" sz="2200" dirty="0"/>
              <a:t>, </a:t>
            </a:r>
            <a:r>
              <a:rPr lang="en-US" sz="2200" dirty="0" err="1"/>
              <a:t>como</a:t>
            </a:r>
            <a:r>
              <a:rPr lang="en-US" sz="2200" dirty="0"/>
              <a:t> </a:t>
            </a:r>
            <a:r>
              <a:rPr lang="en-US" sz="2200" dirty="0" err="1"/>
              <a:t>por</a:t>
            </a:r>
            <a:r>
              <a:rPr lang="en-US" sz="2200" dirty="0"/>
              <a:t> </a:t>
            </a:r>
            <a:r>
              <a:rPr lang="en-US" sz="2200" dirty="0" err="1"/>
              <a:t>exemplo</a:t>
            </a:r>
            <a:r>
              <a:rPr lang="en-US" sz="2200" dirty="0"/>
              <a:t> </a:t>
            </a:r>
            <a:r>
              <a:rPr lang="en-US" sz="2200" dirty="0" err="1"/>
              <a:t>que</a:t>
            </a:r>
            <a:r>
              <a:rPr lang="en-US" sz="2200" dirty="0"/>
              <a:t> </a:t>
            </a:r>
            <a:r>
              <a:rPr lang="en-US" sz="2200" dirty="0" err="1"/>
              <a:t>exige</a:t>
            </a:r>
            <a:r>
              <a:rPr lang="en-US" sz="2200" dirty="0"/>
              <a:t> </a:t>
            </a:r>
            <a:r>
              <a:rPr lang="en-US" sz="2200" dirty="0" err="1"/>
              <a:t>que</a:t>
            </a:r>
            <a:r>
              <a:rPr lang="en-US" sz="2200" dirty="0"/>
              <a:t> </a:t>
            </a:r>
            <a:r>
              <a:rPr lang="en-US" sz="2200" dirty="0" err="1"/>
              <a:t>os</a:t>
            </a:r>
            <a:r>
              <a:rPr lang="en-US" sz="2200" dirty="0"/>
              <a:t> </a:t>
            </a:r>
            <a:r>
              <a:rPr lang="en-US" sz="2200" dirty="0" err="1"/>
              <a:t>restaurantes</a:t>
            </a:r>
            <a:r>
              <a:rPr lang="en-US" sz="2200" dirty="0"/>
              <a:t> </a:t>
            </a:r>
            <a:r>
              <a:rPr lang="en-US" sz="2200" dirty="0" err="1"/>
              <a:t>tenham</a:t>
            </a:r>
            <a:r>
              <a:rPr lang="en-US" sz="2200" dirty="0"/>
              <a:t> </a:t>
            </a:r>
            <a:r>
              <a:rPr lang="en-US" sz="2200" dirty="0" err="1"/>
              <a:t>cardápio</a:t>
            </a:r>
            <a:r>
              <a:rPr lang="en-US" sz="2200" dirty="0"/>
              <a:t> </a:t>
            </a:r>
            <a:r>
              <a:rPr lang="en-US" sz="2200" dirty="0" err="1"/>
              <a:t>em</a:t>
            </a:r>
            <a:r>
              <a:rPr lang="en-US" sz="2200" dirty="0"/>
              <a:t> Braille.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/>
              <a:t>A Norma de </a:t>
            </a:r>
            <a:r>
              <a:rPr lang="en-US" sz="2200" dirty="0" err="1"/>
              <a:t>Acessibilidade</a:t>
            </a:r>
            <a:r>
              <a:rPr lang="en-US" sz="2200" dirty="0"/>
              <a:t> </a:t>
            </a:r>
            <a:r>
              <a:rPr lang="en-US" sz="2200" dirty="0" err="1"/>
              <a:t>é</a:t>
            </a:r>
            <a:r>
              <a:rPr lang="en-US" sz="2200" dirty="0"/>
              <a:t> a </a:t>
            </a:r>
            <a:r>
              <a:rPr lang="en-US" sz="2200" b="1" dirty="0"/>
              <a:t>NBR 9050/2004.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/>
              <a:t>A Norma de </a:t>
            </a:r>
            <a:r>
              <a:rPr lang="en-US" sz="2200" dirty="0" err="1"/>
              <a:t>Elevadores</a:t>
            </a:r>
            <a:r>
              <a:rPr lang="en-US" sz="2200" dirty="0"/>
              <a:t> </a:t>
            </a:r>
            <a:r>
              <a:rPr lang="en-US" sz="2200" dirty="0" err="1"/>
              <a:t>até</a:t>
            </a:r>
            <a:r>
              <a:rPr lang="en-US" sz="2200" dirty="0"/>
              <a:t> 12 metros </a:t>
            </a:r>
            <a:r>
              <a:rPr lang="en-US" sz="2200" dirty="0" err="1"/>
              <a:t>é</a:t>
            </a:r>
            <a:r>
              <a:rPr lang="en-US" sz="2200" dirty="0"/>
              <a:t> a </a:t>
            </a:r>
            <a:r>
              <a:rPr lang="en-US" sz="2200" b="1" dirty="0"/>
              <a:t>NBR 12.892/2009. </a:t>
            </a:r>
            <a:r>
              <a:rPr lang="en-US" sz="2200" dirty="0"/>
              <a:t>A Norma de </a:t>
            </a:r>
            <a:r>
              <a:rPr lang="en-US" sz="2200" dirty="0" err="1"/>
              <a:t>Plataformas</a:t>
            </a:r>
            <a:r>
              <a:rPr lang="en-US" sz="2200" dirty="0"/>
              <a:t> </a:t>
            </a:r>
            <a:r>
              <a:rPr lang="en-US" sz="2200" dirty="0" err="1"/>
              <a:t>Elevatórias</a:t>
            </a:r>
            <a:r>
              <a:rPr lang="en-US" sz="2200" dirty="0"/>
              <a:t> </a:t>
            </a:r>
            <a:r>
              <a:rPr lang="en-US" sz="2200" dirty="0" err="1"/>
              <a:t>até</a:t>
            </a:r>
            <a:r>
              <a:rPr lang="en-US" sz="2200" dirty="0"/>
              <a:t> 4 metros </a:t>
            </a:r>
            <a:r>
              <a:rPr lang="en-US" sz="2200" dirty="0" err="1"/>
              <a:t>é</a:t>
            </a:r>
            <a:r>
              <a:rPr lang="en-US" sz="2200" dirty="0"/>
              <a:t> a </a:t>
            </a:r>
            <a:r>
              <a:rPr lang="en-US" sz="2200" b="1" dirty="0"/>
              <a:t>NBR 15.655-1/2009. </a:t>
            </a:r>
            <a:endParaRPr lang="en-US" sz="2200" b="1" dirty="0" smtClean="0"/>
          </a:p>
          <a:p>
            <a:endParaRPr lang="en-US" sz="2200" b="1" dirty="0"/>
          </a:p>
          <a:p>
            <a:pPr marL="285750" indent="-285750">
              <a:buFont typeface="Arial"/>
              <a:buChar char="•"/>
            </a:pPr>
            <a:r>
              <a:rPr lang="en-US" sz="2200" b="1" dirty="0" err="1" smtClean="0"/>
              <a:t>Decreto</a:t>
            </a:r>
            <a:r>
              <a:rPr lang="en-US" sz="2200" b="1" dirty="0" smtClean="0"/>
              <a:t> 186/2008 –</a:t>
            </a:r>
          </a:p>
          <a:p>
            <a:r>
              <a:rPr lang="en-US" sz="2200" b="1" dirty="0"/>
              <a:t>"</a:t>
            </a:r>
            <a:r>
              <a:rPr lang="en-US" sz="2200" dirty="0" err="1"/>
              <a:t>Obrigatória</a:t>
            </a:r>
            <a:r>
              <a:rPr lang="en-US" sz="2200" dirty="0"/>
              <a:t> e crime de </a:t>
            </a:r>
            <a:r>
              <a:rPr lang="en-US" sz="2200" dirty="0" err="1"/>
              <a:t>discriminação</a:t>
            </a:r>
            <a:r>
              <a:rPr lang="en-US" sz="2200" dirty="0"/>
              <a:t> </a:t>
            </a:r>
            <a:r>
              <a:rPr lang="en-US" sz="2200" dirty="0" err="1"/>
              <a:t>qualquer</a:t>
            </a:r>
            <a:r>
              <a:rPr lang="en-US" sz="2200" dirty="0"/>
              <a:t> </a:t>
            </a:r>
            <a:r>
              <a:rPr lang="en-US" sz="2200" dirty="0" err="1"/>
              <a:t>informação</a:t>
            </a:r>
            <a:r>
              <a:rPr lang="en-US" sz="2200" dirty="0"/>
              <a:t> </a:t>
            </a:r>
            <a:r>
              <a:rPr lang="en-US" sz="2200" dirty="0" err="1"/>
              <a:t>na</a:t>
            </a:r>
            <a:r>
              <a:rPr lang="en-US" sz="2200" dirty="0"/>
              <a:t> internet</a:t>
            </a:r>
          </a:p>
          <a:p>
            <a:r>
              <a:rPr lang="en-US" sz="2200" dirty="0" err="1"/>
              <a:t>não</a:t>
            </a:r>
            <a:r>
              <a:rPr lang="en-US" sz="2200" dirty="0"/>
              <a:t> </a:t>
            </a:r>
            <a:r>
              <a:rPr lang="en-US" sz="2200" dirty="0" err="1"/>
              <a:t>acessível</a:t>
            </a:r>
            <a:r>
              <a:rPr lang="en-US" sz="2200" dirty="0"/>
              <a:t> </a:t>
            </a:r>
            <a:r>
              <a:rPr lang="en-US" sz="2200" dirty="0" err="1"/>
              <a:t>para</a:t>
            </a:r>
            <a:r>
              <a:rPr lang="en-US" sz="2200" dirty="0"/>
              <a:t> </a:t>
            </a:r>
            <a:r>
              <a:rPr lang="en-US" sz="2200" dirty="0" err="1"/>
              <a:t>qualquer</a:t>
            </a:r>
            <a:r>
              <a:rPr lang="en-US" sz="2200" dirty="0"/>
              <a:t> </a:t>
            </a:r>
            <a:r>
              <a:rPr lang="en-US" sz="2200" dirty="0" err="1"/>
              <a:t>tipo</a:t>
            </a:r>
            <a:r>
              <a:rPr lang="en-US" sz="2200" dirty="0"/>
              <a:t> de </a:t>
            </a:r>
            <a:r>
              <a:rPr lang="en-US" sz="2200" dirty="0" err="1"/>
              <a:t>deficiência</a:t>
            </a:r>
            <a:r>
              <a:rPr lang="en-US" sz="2200" dirty="0"/>
              <a:t> e a </a:t>
            </a:r>
            <a:r>
              <a:rPr lang="en-US" sz="2200" dirty="0" err="1"/>
              <a:t>qualquer</a:t>
            </a:r>
            <a:r>
              <a:rPr lang="en-US" sz="2200" dirty="0"/>
              <a:t> </a:t>
            </a:r>
            <a:r>
              <a:rPr lang="en-US" sz="2200" dirty="0" err="1"/>
              <a:t>categoria</a:t>
            </a:r>
            <a:endParaRPr lang="en-US" sz="2200" dirty="0"/>
          </a:p>
          <a:p>
            <a:r>
              <a:rPr lang="en-US" sz="2200" dirty="0"/>
              <a:t>de portal </a:t>
            </a:r>
            <a:r>
              <a:rPr lang="en-US" sz="2200" dirty="0" err="1"/>
              <a:t>ou</a:t>
            </a:r>
            <a:r>
              <a:rPr lang="en-US" sz="2200" dirty="0"/>
              <a:t> site, de </a:t>
            </a:r>
            <a:r>
              <a:rPr lang="en-US" sz="2200" dirty="0" err="1"/>
              <a:t>empresa</a:t>
            </a:r>
            <a:r>
              <a:rPr lang="en-US" sz="2200" dirty="0"/>
              <a:t> </a:t>
            </a:r>
            <a:r>
              <a:rPr lang="en-US" sz="2200" dirty="0" err="1"/>
              <a:t>privada</a:t>
            </a:r>
            <a:r>
              <a:rPr lang="en-US" sz="2200" dirty="0"/>
              <a:t> </a:t>
            </a:r>
            <a:r>
              <a:rPr lang="en-US" sz="2200" dirty="0" err="1"/>
              <a:t>ou</a:t>
            </a:r>
            <a:r>
              <a:rPr lang="en-US" sz="2200" dirty="0"/>
              <a:t> </a:t>
            </a:r>
            <a:r>
              <a:rPr lang="en-US" sz="2200" dirty="0" err="1"/>
              <a:t>governamental</a:t>
            </a:r>
            <a:r>
              <a:rPr lang="en-US" sz="2200" b="1" dirty="0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1950328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9589"/>
          <a:stretch/>
        </p:blipFill>
        <p:spPr>
          <a:xfrm>
            <a:off x="1876070" y="1600200"/>
            <a:ext cx="5438000" cy="518491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Acessibilidade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100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2300"/>
            <a:ext cx="9144000" cy="561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965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Acessibilidade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Acessibilidade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possibilitar</a:t>
            </a:r>
            <a:r>
              <a:rPr lang="en-US" dirty="0" smtClean="0"/>
              <a:t> o </a:t>
            </a:r>
            <a:r>
              <a:rPr lang="en-US" dirty="0" err="1" smtClean="0"/>
              <a:t>acesso</a:t>
            </a:r>
            <a:r>
              <a:rPr lang="en-US" dirty="0" smtClean="0"/>
              <a:t> de um </a:t>
            </a:r>
            <a:r>
              <a:rPr lang="en-US" dirty="0" err="1" smtClean="0"/>
              <a:t>conteúdo</a:t>
            </a:r>
            <a:r>
              <a:rPr lang="en-US" dirty="0" smtClean="0"/>
              <a:t> a </a:t>
            </a:r>
            <a:r>
              <a:rPr lang="en-US" dirty="0" err="1" smtClean="0"/>
              <a:t>todos</a:t>
            </a:r>
            <a:r>
              <a:rPr lang="en-US" dirty="0" smtClean="0"/>
              <a:t>!!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NÃO </a:t>
            </a:r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criar</a:t>
            </a:r>
            <a:r>
              <a:rPr lang="en-US" dirty="0" smtClean="0"/>
              <a:t> um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específico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indivíduo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92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</TotalTime>
  <Words>386</Words>
  <Application>Microsoft Macintosh PowerPoint</Application>
  <PresentationFormat>On-screen Show (4:3)</PresentationFormat>
  <Paragraphs>60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Acessibilidade, o fazer para garantir isso? </vt:lpstr>
      <vt:lpstr>Quem sou?</vt:lpstr>
      <vt:lpstr>Acessibilidade</vt:lpstr>
      <vt:lpstr>PowerPoint Presentation</vt:lpstr>
      <vt:lpstr>PowerPoint Presentation</vt:lpstr>
      <vt:lpstr>Legislação</vt:lpstr>
      <vt:lpstr>Acessibilidade nos sistemas de informação</vt:lpstr>
      <vt:lpstr>PowerPoint Presentation</vt:lpstr>
      <vt:lpstr>Acessibilidade</vt:lpstr>
      <vt:lpstr>IBGE(2010)</vt:lpstr>
      <vt:lpstr>Problemas associados a visão</vt:lpstr>
      <vt:lpstr>Daltonismo</vt:lpstr>
      <vt:lpstr>Tipos de Daltonismo</vt:lpstr>
      <vt:lpstr>Exemplos práticos</vt:lpstr>
      <vt:lpstr>PowerPoint Presentation</vt:lpstr>
      <vt:lpstr>Baixa Visão</vt:lpstr>
      <vt:lpstr>Baixa Visão</vt:lpstr>
      <vt:lpstr>Baixa Visão</vt:lpstr>
      <vt:lpstr>Baixa Visão</vt:lpstr>
      <vt:lpstr>Cegueira </vt:lpstr>
      <vt:lpstr>Tecnologias Assistivas</vt:lpstr>
      <vt:lpstr>Leitores de Tela</vt:lpstr>
      <vt:lpstr>Lente de Aumento(Lupa)</vt:lpstr>
      <vt:lpstr>Tecnologia Assistivas x Sistemas Acessíveis</vt:lpstr>
      <vt:lpstr>PowerPoint Presentation</vt:lpstr>
      <vt:lpstr>Como desenvolver sistemas que garantam o acesso a todos?</vt:lpstr>
      <vt:lpstr>Mais informações</vt:lpstr>
      <vt:lpstr>Perguntas</vt:lpstr>
      <vt:lpstr>PowerPoint Presentation</vt:lpstr>
    </vt:vector>
  </TitlesOfParts>
  <Company>asdas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Acessibilidade </dc:title>
  <dc:creator>sdas dsad</dc:creator>
  <cp:lastModifiedBy>sdas dsad</cp:lastModifiedBy>
  <cp:revision>18</cp:revision>
  <dcterms:created xsi:type="dcterms:W3CDTF">2015-10-22T10:25:25Z</dcterms:created>
  <dcterms:modified xsi:type="dcterms:W3CDTF">2015-10-22T15:25:35Z</dcterms:modified>
</cp:coreProperties>
</file>